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62" r:id="rId7"/>
    <p:sldMasterId id="2147483664" r:id="rId8"/>
    <p:sldMasterId id="2147483666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300" r:id="rId22"/>
    <p:sldId id="269" r:id="rId23"/>
    <p:sldId id="270" r:id="rId24"/>
    <p:sldId id="271" r:id="rId25"/>
    <p:sldId id="299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5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8AFCAE2-4F53-4132-AE20-F11A9AA5C51A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31E03989-0D41-4620-B024-B69AEF029E8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A237231-F2D7-4381-9D99-79F3229330B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빈 화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0B3E284-94F1-450C-A438-585CC8DC5847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C18C88A-9B92-495F-9BC7-7FFFC4A0EEF9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FE4A3A1-6373-4ADD-8E5F-60DA6842E91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3DE0B67-F142-4A20-ADF7-F96D448B15A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DBE3348-2CB0-493D-A9B8-484C96ADEB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값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AD3A28F-E57B-477A-BC34-B4EF081887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7FA9F20-336E-4BC8-BC27-124FD80E45D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75E5DEC-9968-4AEE-A332-A29A1212EFC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D8FE299-7813-4A1B-84F2-C35177D71246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3553302-FC94-4B5B-BE11-08B7D10A3445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09E37A1-9B65-47FC-B101-EE9378A32D66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BCDEC96-3E05-402D-87EC-70DE3B631D4C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45D84AF-6495-445B-AD60-033097036EB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8536C12-8EB8-4857-A726-3A6DE40E935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277C0A3-D960-4751-A540-4B3EF6C7C68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4F9E327-CF0D-4391-A6A2-1B54EE046C8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g2738/my_RISC-V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"/>
          <p:cNvSpPr/>
          <p:nvPr/>
        </p:nvSpPr>
        <p:spPr>
          <a:xfrm>
            <a:off x="398880" y="1635120"/>
            <a:ext cx="735552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6000" b="0" u="none" strike="noStrike" spc="-150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통합 센서 인터페이스</a:t>
            </a:r>
            <a:endParaRPr lang="en-US" sz="6000" b="0" u="none" strike="noStrike">
              <a:solidFill>
                <a:srgbClr val="FFFFFF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400" b="0" u="none" strike="noStrike" spc="-150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RISC-V with AMBA APB protocol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sp>
        <p:nvSpPr>
          <p:cNvPr id="67" name="TextBox 5"/>
          <p:cNvSpPr/>
          <p:nvPr/>
        </p:nvSpPr>
        <p:spPr>
          <a:xfrm>
            <a:off x="10425600" y="5940000"/>
            <a:ext cx="1094040" cy="45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400" b="0" u="none" strike="noStrike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박호윤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cxnSp>
        <p:nvCxnSpPr>
          <p:cNvPr id="68" name="직선 연결선 6"/>
          <p:cNvCxnSpPr/>
          <p:nvPr/>
        </p:nvCxnSpPr>
        <p:spPr>
          <a:xfrm>
            <a:off x="513000" y="2542320"/>
            <a:ext cx="11703240" cy="3240"/>
          </a:xfrm>
          <a:prstGeom prst="straightConnector1">
            <a:avLst/>
          </a:prstGeom>
          <a:ln w="36000">
            <a:solidFill>
              <a:srgbClr val="FFFFFF"/>
            </a:solidFill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/>
          <p:nvPr/>
        </p:nvSpPr>
        <p:spPr>
          <a:xfrm flipH="1">
            <a:off x="5579640" y="5580000"/>
            <a:ext cx="59540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106" name="직선 연결선 7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B02533-FA05-40EE-8FA1-AAA7E199DB75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5"/>
          <p:cNvSpPr/>
          <p:nvPr/>
        </p:nvSpPr>
        <p:spPr>
          <a:xfrm flipH="1">
            <a:off x="434160" y="486000"/>
            <a:ext cx="775512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8" name="그림 107"/>
          <p:cNvPicPr/>
          <p:nvPr/>
        </p:nvPicPr>
        <p:blipFill>
          <a:blip r:embed="rId2"/>
          <a:stretch/>
        </p:blipFill>
        <p:spPr>
          <a:xfrm>
            <a:off x="672120" y="2160000"/>
            <a:ext cx="10847880" cy="39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E6E9EC-749A-4862-A39A-B11119F80A96}" type="slidenum"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10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9900" b="1" u="none" strike="noStrik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2</a:t>
              </a:r>
              <a:endParaRPr lang="en-US" sz="199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11" name="TextBox 2"/>
            <p:cNvSpPr/>
            <p:nvPr/>
          </p:nvSpPr>
          <p:spPr>
            <a:xfrm>
              <a:off x="6818040" y="3912120"/>
              <a:ext cx="360828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구현 및 검증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12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13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D92512-CB7F-41A7-A141-C78615F4BECF}" type="slidenum"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/>
            <a:r>
              <a:rPr lang="en-US" altLang="ko-KR" sz="4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</a:t>
            </a:r>
            <a:endParaRPr lang="en-US" altLang="ko-KR" sz="4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1E2E0D-14F7-4679-8D42-F146D5EDF1BC}" type="slidenum"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68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2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E0CDD7-4F94-49B7-9F24-8A0DC747FB56}" type="slidenum">
              <a:t>14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41" y="486000"/>
            <a:ext cx="8533099" cy="5828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19" name="그림 118"/>
          <p:cNvPicPr/>
          <p:nvPr/>
        </p:nvPicPr>
        <p:blipFill>
          <a:blip r:embed="rId2"/>
          <a:stretch/>
        </p:blipFill>
        <p:spPr>
          <a:xfrm>
            <a:off x="4522573" y="486000"/>
            <a:ext cx="7053947" cy="581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32C06D6-3799-4364-B0C7-3B3F263BE958}" type="slidenum"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8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slave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1" name="그림 120"/>
          <p:cNvPicPr/>
          <p:nvPr/>
        </p:nvPicPr>
        <p:blipFill>
          <a:blip r:embed="rId2"/>
          <a:stretch/>
        </p:blipFill>
        <p:spPr>
          <a:xfrm>
            <a:off x="4962575" y="486000"/>
            <a:ext cx="6557425" cy="581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305F6C-8292-4F1E-AF4F-2911300B2E7E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/>
            <a:r>
              <a:rPr lang="en-US" altLang="ko-KR" sz="4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PERIPHERALS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1E2E0D-14F7-4679-8D42-F146D5EDF1BC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43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7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GP_GPIO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5" name="그림 124"/>
          <p:cNvPicPr/>
          <p:nvPr/>
        </p:nvPicPr>
        <p:blipFill>
          <a:blip r:embed="rId2"/>
          <a:stretch/>
        </p:blipFill>
        <p:spPr>
          <a:xfrm>
            <a:off x="540000" y="2069640"/>
            <a:ext cx="11160000" cy="399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0D8104-56EB-46FD-A3EE-A17F6604BD2B}" type="slidenum"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GP_TIMER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7" name="그림 126"/>
          <p:cNvPicPr/>
          <p:nvPr/>
        </p:nvPicPr>
        <p:blipFill>
          <a:blip r:embed="rId2"/>
          <a:stretch/>
        </p:blipFill>
        <p:spPr>
          <a:xfrm>
            <a:off x="679680" y="1440000"/>
            <a:ext cx="10840320" cy="494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104B1AE-0186-4733-ACAD-F020B53FA947}" type="slidenum"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17"/>
          <p:cNvPicPr/>
          <p:nvPr/>
        </p:nvPicPr>
        <p:blipFill>
          <a:blip r:embed="rId2"/>
          <a:srcRect r="10931"/>
          <a:stretch/>
        </p:blipFill>
        <p:spPr>
          <a:xfrm>
            <a:off x="6095880" y="0"/>
            <a:ext cx="6105240" cy="68547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0" name="직선 연결선 2"/>
          <p:cNvCxnSpPr/>
          <p:nvPr/>
        </p:nvCxnSpPr>
        <p:spPr>
          <a:xfrm>
            <a:off x="144360" y="176400"/>
            <a:ext cx="12063240" cy="3240"/>
          </a:xfrm>
          <a:prstGeom prst="straightConnector1">
            <a:avLst/>
          </a:prstGeom>
          <a:ln w="76320">
            <a:solidFill>
              <a:srgbClr val="3A6375"/>
            </a:solidFill>
            <a:miter/>
          </a:ln>
        </p:spPr>
      </p:cxnSp>
      <p:cxnSp>
        <p:nvCxnSpPr>
          <p:cNvPr id="71" name="직선 연결선 3"/>
          <p:cNvCxnSpPr/>
          <p:nvPr/>
        </p:nvCxnSpPr>
        <p:spPr>
          <a:xfrm>
            <a:off x="144360" y="6705360"/>
            <a:ext cx="12063240" cy="3240"/>
          </a:xfrm>
          <a:prstGeom prst="straightConnector1">
            <a:avLst/>
          </a:prstGeom>
          <a:ln w="3240">
            <a:solidFill>
              <a:srgbClr val="3A6375"/>
            </a:solidFill>
            <a:miter/>
          </a:ln>
        </p:spPr>
      </p:cxnSp>
      <p:sp>
        <p:nvSpPr>
          <p:cNvPr id="72" name="TextBox 4"/>
          <p:cNvSpPr/>
          <p:nvPr/>
        </p:nvSpPr>
        <p:spPr>
          <a:xfrm>
            <a:off x="1229760" y="721800"/>
            <a:ext cx="1094040" cy="64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600" b="1" u="none" strike="noStrike">
                <a:solidFill>
                  <a:schemeClr val="accent1"/>
                </a:solidFill>
                <a:effectLst/>
                <a:uFillTx/>
                <a:latin typeface="Pretendard Black"/>
                <a:ea typeface="Pretendard Black"/>
              </a:rPr>
              <a:t>목차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3" name="TextBox 6"/>
          <p:cNvSpPr/>
          <p:nvPr/>
        </p:nvSpPr>
        <p:spPr>
          <a:xfrm>
            <a:off x="1856160" y="236232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1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4" name="TextBox 7"/>
          <p:cNvSpPr/>
          <p:nvPr/>
        </p:nvSpPr>
        <p:spPr>
          <a:xfrm>
            <a:off x="2585160" y="2300760"/>
            <a:ext cx="219960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프로젝트 개요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5" name="TextBox 8"/>
          <p:cNvSpPr/>
          <p:nvPr/>
        </p:nvSpPr>
        <p:spPr>
          <a:xfrm>
            <a:off x="1856160" y="34383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2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6" name="TextBox 9"/>
          <p:cNvSpPr/>
          <p:nvPr/>
        </p:nvSpPr>
        <p:spPr>
          <a:xfrm>
            <a:off x="2585160" y="3376800"/>
            <a:ext cx="1962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구현 및 검증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7" name="TextBox 10"/>
          <p:cNvSpPr/>
          <p:nvPr/>
        </p:nvSpPr>
        <p:spPr>
          <a:xfrm>
            <a:off x="1856160" y="45147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3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8" name="TextBox 11"/>
          <p:cNvSpPr/>
          <p:nvPr/>
        </p:nvSpPr>
        <p:spPr>
          <a:xfrm>
            <a:off x="2585160" y="4453200"/>
            <a:ext cx="331092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결과 및 미래개선사항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9" name="TextBox 12"/>
          <p:cNvSpPr/>
          <p:nvPr/>
        </p:nvSpPr>
        <p:spPr>
          <a:xfrm>
            <a:off x="1856160" y="559080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4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0" name="TextBox 13"/>
          <p:cNvSpPr/>
          <p:nvPr/>
        </p:nvSpPr>
        <p:spPr>
          <a:xfrm>
            <a:off x="2585160" y="5529240"/>
            <a:ext cx="85176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소감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1" name="TextBox 14"/>
          <p:cNvSpPr/>
          <p:nvPr/>
        </p:nvSpPr>
        <p:spPr>
          <a:xfrm>
            <a:off x="2585160" y="986040"/>
            <a:ext cx="2118600" cy="36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table of contents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876C3F-B986-4482-A8B0-735E1528C6C2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20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GP_FND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9" name="그림 128"/>
          <p:cNvPicPr/>
          <p:nvPr/>
        </p:nvPicPr>
        <p:blipFill>
          <a:blip r:embed="rId2"/>
          <a:stretch/>
        </p:blipFill>
        <p:spPr>
          <a:xfrm>
            <a:off x="483840" y="2458800"/>
            <a:ext cx="11216160" cy="384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035D3FF-007D-480B-BE3A-E5ADDE5860A7}" type="slidenum"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GP_calculator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1" name="그림 130"/>
          <p:cNvPicPr/>
          <p:nvPr/>
        </p:nvPicPr>
        <p:blipFill>
          <a:blip r:embed="rId2"/>
          <a:stretch/>
        </p:blipFill>
        <p:spPr>
          <a:xfrm>
            <a:off x="536760" y="1489680"/>
            <a:ext cx="10983240" cy="48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E149AD-A0D2-4C8C-AF8A-DD4C9F595934}" type="slidenum"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6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GP_watch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3" name="그림 132"/>
          <p:cNvPicPr/>
          <p:nvPr/>
        </p:nvPicPr>
        <p:blipFill>
          <a:blip r:embed="rId2"/>
          <a:stretch/>
        </p:blipFill>
        <p:spPr>
          <a:xfrm>
            <a:off x="2426040" y="1440000"/>
            <a:ext cx="9093960" cy="48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2ED446-0E31-4136-91A1-C04E589697D2}" type="slidenum"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GP_DHT11(</a:t>
            </a:r>
            <a:r>
              <a:rPr lang="ko-KR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온습도센서</a:t>
            </a: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A5D90B7-E0BB-4A44-9A83-2A1C77835DC3}" type="slidenum">
              <a:t>23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8599"/>
            <a:ext cx="12192000" cy="4157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24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GP_HC-SR04(</a:t>
            </a:r>
            <a:r>
              <a:rPr lang="ko-KR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초음파 </a:t>
            </a:r>
            <a:r>
              <a:rPr lang="ko-KR" sz="5000" b="1" u="none" strike="noStrike" spc="-300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거리센서</a:t>
            </a:r>
            <a:r>
              <a:rPr lang="en-US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5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7" name="그림 136"/>
          <p:cNvPicPr/>
          <p:nvPr/>
        </p:nvPicPr>
        <p:blipFill>
          <a:blip r:embed="rId2"/>
          <a:stretch/>
        </p:blipFill>
        <p:spPr>
          <a:xfrm>
            <a:off x="360000" y="2464920"/>
            <a:ext cx="11340000" cy="376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25BA05-A7D4-4603-8844-41E55D830D9D}" type="slidenum"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21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9" name="그림 138"/>
          <p:cNvPicPr/>
          <p:nvPr/>
        </p:nvPicPr>
        <p:blipFill>
          <a:blip r:embed="rId2"/>
          <a:stretch/>
        </p:blipFill>
        <p:spPr>
          <a:xfrm>
            <a:off x="540000" y="1620000"/>
            <a:ext cx="11010960" cy="463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47CAE18-6363-41E8-A57C-414C141D7710}" type="slidenum"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1" name="그림 140"/>
          <p:cNvPicPr/>
          <p:nvPr/>
        </p:nvPicPr>
        <p:blipFill>
          <a:blip r:embed="rId2"/>
          <a:stretch/>
        </p:blipFill>
        <p:spPr>
          <a:xfrm>
            <a:off x="563040" y="2023920"/>
            <a:ext cx="11316960" cy="427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BF1B14-380E-4362-B625-00F20B9DECCC}" type="slidenum"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회로 검증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1E2E0D-14F7-4679-8D42-F146D5EDF1BC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1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UART IOBUFFER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r>
              <a:rPr lang="en-US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(UVM</a:t>
            </a: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구조 랜덤검증</a:t>
            </a:r>
            <a:r>
              <a:rPr lang="en-US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5" name="그림 144"/>
          <p:cNvPicPr/>
          <p:nvPr/>
        </p:nvPicPr>
        <p:blipFill>
          <a:blip r:embed="rId2"/>
          <a:srcRect r="36251"/>
          <a:stretch/>
        </p:blipFill>
        <p:spPr>
          <a:xfrm>
            <a:off x="9042840" y="67680"/>
            <a:ext cx="3149280" cy="3532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그림 145"/>
          <p:cNvPicPr/>
          <p:nvPr/>
        </p:nvPicPr>
        <p:blipFill>
          <a:blip r:embed="rId3"/>
          <a:stretch/>
        </p:blipFill>
        <p:spPr>
          <a:xfrm>
            <a:off x="0" y="1904040"/>
            <a:ext cx="9000000" cy="460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A00D12-D702-4182-831F-50CFA4DB3F7F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34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8" name="그림 147"/>
          <p:cNvPicPr/>
          <p:nvPr/>
        </p:nvPicPr>
        <p:blipFill>
          <a:blip r:embed="rId2"/>
          <a:stretch/>
        </p:blipFill>
        <p:spPr>
          <a:xfrm>
            <a:off x="360000" y="3072240"/>
            <a:ext cx="9360000" cy="323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그림 148"/>
          <p:cNvPicPr/>
          <p:nvPr/>
        </p:nvPicPr>
        <p:blipFill>
          <a:blip r:embed="rId3"/>
          <a:stretch/>
        </p:blipFill>
        <p:spPr>
          <a:xfrm>
            <a:off x="4115520" y="486000"/>
            <a:ext cx="7764480" cy="270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219453-F966-431B-84DB-01619E184E8C}" type="slidenum">
              <a:t>29</a:t>
            </a:fld>
            <a:endParaRPr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5993027" y="3186000"/>
            <a:ext cx="1519881" cy="3412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218955" y="3457575"/>
            <a:ext cx="15158" cy="293206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40748" y="3457575"/>
            <a:ext cx="15157" cy="293206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18955" y="3168066"/>
            <a:ext cx="5668624" cy="2895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040748" y="3168068"/>
            <a:ext cx="193365" cy="28950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218955" y="681038"/>
            <a:ext cx="13210" cy="24870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874369" y="681038"/>
            <a:ext cx="13210" cy="24870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8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9900" b="1" u="none" strike="noStrik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1</a:t>
              </a:r>
              <a:endParaRPr lang="en-US" sz="199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84" name="TextBox 2"/>
            <p:cNvSpPr/>
            <p:nvPr/>
          </p:nvSpPr>
          <p:spPr>
            <a:xfrm>
              <a:off x="6818040" y="3912120"/>
              <a:ext cx="391320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프로젝트 개요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8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8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B8C58C1-8D51-4A5B-B2A7-F9ABD59FF81F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8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HC-SR04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1" name="그림 150"/>
          <p:cNvPicPr/>
          <p:nvPr/>
        </p:nvPicPr>
        <p:blipFill>
          <a:blip r:embed="rId2"/>
          <a:stretch/>
        </p:blipFill>
        <p:spPr>
          <a:xfrm>
            <a:off x="434160" y="1800000"/>
            <a:ext cx="9925920" cy="459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EE875DD-2B47-4597-A840-92FA1BAE3F5D}" type="slidenum"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직선 연결선 13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53" name="TextBox 37"/>
          <p:cNvSpPr/>
          <p:nvPr/>
        </p:nvSpPr>
        <p:spPr>
          <a:xfrm flipH="1">
            <a:off x="719640" y="5536440"/>
            <a:ext cx="1102572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(with </a:t>
            </a:r>
            <a:r>
              <a:rPr lang="en-US" sz="4000" b="1" u="none" strike="noStrike" spc="-300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risc</a:t>
            </a: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-v AMBA APB)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EBF2AFA-57B6-4EA7-95E8-576703DDB1ED}" type="slidenum"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44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5" name="그림 154"/>
          <p:cNvPicPr/>
          <p:nvPr/>
        </p:nvPicPr>
        <p:blipFill>
          <a:blip r:embed="rId2"/>
          <a:stretch/>
        </p:blipFill>
        <p:spPr>
          <a:xfrm>
            <a:off x="5077800" y="720000"/>
            <a:ext cx="6442200" cy="556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DCF87-3CFB-4DC8-BF2F-6463DB640C56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39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7" name="그림 156"/>
          <p:cNvPicPr/>
          <p:nvPr/>
        </p:nvPicPr>
        <p:blipFill>
          <a:blip r:embed="rId2"/>
          <a:srcRect l="6753" t="7086" r="7159" b="4581"/>
          <a:stretch/>
        </p:blipFill>
        <p:spPr>
          <a:xfrm>
            <a:off x="7300800" y="360000"/>
            <a:ext cx="4219200" cy="605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B4EA0AA-5A5E-4BC8-AB4C-FFD680AAF6FC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4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Run Time Loop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9" name="그림 158"/>
          <p:cNvPicPr/>
          <p:nvPr/>
        </p:nvPicPr>
        <p:blipFill>
          <a:blip r:embed="rId2"/>
          <a:stretch/>
        </p:blipFill>
        <p:spPr>
          <a:xfrm>
            <a:off x="4500000" y="357120"/>
            <a:ext cx="7020000" cy="578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5B4669A-0134-4449-95BD-23B717C3D31E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41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영상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61" name="그림 160"/>
          <p:cNvPicPr/>
          <p:nvPr/>
        </p:nvPicPr>
        <p:blipFill>
          <a:blip r:embed="rId2"/>
          <a:stretch/>
        </p:blipFill>
        <p:spPr>
          <a:xfrm>
            <a:off x="2700000" y="360"/>
            <a:ext cx="9492120" cy="711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34F6C7-DD53-49D0-A908-D4FA0FDE883D}" type="slidenum"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직선 연결선 14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63" name="TextBox 42"/>
          <p:cNvSpPr/>
          <p:nvPr/>
        </p:nvSpPr>
        <p:spPr>
          <a:xfrm flipH="1">
            <a:off x="719640" y="5536440"/>
            <a:ext cx="1102572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기존 회로와의 차이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728A66-5807-4831-A79A-B76194B96BDC}" type="slidenum"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43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기존 회로와의 차이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graphicFrame>
        <p:nvGraphicFramePr>
          <p:cNvPr id="165" name="표 164"/>
          <p:cNvGraphicFramePr/>
          <p:nvPr/>
        </p:nvGraphicFramePr>
        <p:xfrm>
          <a:off x="678600" y="1823040"/>
          <a:ext cx="10799640" cy="4324680"/>
        </p:xfrm>
        <a:graphic>
          <a:graphicData uri="http://schemas.openxmlformats.org/drawingml/2006/table">
            <a:tbl>
              <a:tblPr/>
              <a:tblGrid>
                <a:gridCol w="149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7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3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9040">
                <a:tc>
                  <a:txBody>
                    <a:bodyPr/>
                    <a:lstStyle/>
                    <a:p>
                      <a:pPr algn="ctr"/>
                      <a:endParaRPr lang="en-US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하드웨어로 직접 설계</a:t>
                      </a:r>
                      <a:endParaRPr lang="en-US" sz="1600" b="1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CPU + </a:t>
                      </a:r>
                      <a:r>
                        <a:rPr lang="ko-KR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버스로 </a:t>
                      </a: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Peripheral</a:t>
                      </a:r>
                      <a:r>
                        <a:rPr lang="ko-KR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사용 </a:t>
                      </a: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(SW </a:t>
                      </a:r>
                      <a:r>
                        <a:rPr lang="ko-KR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제어 방식</a:t>
                      </a: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 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구조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센서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+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처리 회로 통합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고정된 기능 구현</a:t>
                      </a:r>
                      <a:endParaRPr lang="en-US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센서는 단순 인터페이스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처리는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CPU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가 담당</a:t>
                      </a:r>
                      <a:endParaRPr lang="en-US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유연성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기능 수정 어려움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소프트웨어로 기능 변경 가능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처리 속도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빠름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전용 회로로 병렬 처리 가능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느릴 수 있음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(CPU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순차 처리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버스 대역폭 제한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설계 복잡도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모듈마다 최적화 가능 리소스 최소화</a:t>
                      </a:r>
                      <a:endParaRPr lang="en-US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비교적 큰 회로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(AMBA)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가 사용됨</a:t>
                      </a:r>
                      <a:endParaRPr lang="en-US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16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디버깅</a:t>
                      </a:r>
                      <a:r>
                        <a:rPr lang="en-US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/</a:t>
                      </a:r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테스트 용이성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어려움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(HW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수준의 문제 분석 필요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용이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(SW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디버거 사용 가능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04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전력 소비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최적화된 회로 설계 가능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(CPU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항상 동작 필요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1280">
                <a:tc>
                  <a:txBody>
                    <a:bodyPr/>
                    <a:lstStyle/>
                    <a:p>
                      <a:pPr algn="ctr"/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코스트</a:t>
                      </a:r>
                      <a:endParaRPr lang="en-US" sz="1600" b="1" u="none" strike="noStrik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  <a:p>
                      <a:pPr algn="ctr"/>
                      <a:r>
                        <a:rPr lang="en-US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초기개발비용</a:t>
                      </a:r>
                      <a:r>
                        <a:rPr lang="en-US" sz="16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하드웨어 설계 시간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/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비용 큼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일반 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MCU/CPU </a:t>
                      </a:r>
                      <a:r>
                        <a:rPr lang="ko-KR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사용</a:t>
                      </a: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</a:p>
                  </a:txBody>
                  <a:tcPr marL="36000" marR="36000" anchor="ctr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AEA59EF-D468-4C25-804E-D15A988BE7AC}" type="slidenum"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직선 연결선 12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67" name="TextBox 33"/>
          <p:cNvSpPr/>
          <p:nvPr/>
        </p:nvSpPr>
        <p:spPr>
          <a:xfrm flipH="1">
            <a:off x="2462040" y="553644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미래 개선사항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60E3ED-95BF-4C81-9E3B-3C0D2A4EB352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5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기능적 개선방안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9" name="TextBox 32"/>
          <p:cNvSpPr/>
          <p:nvPr/>
        </p:nvSpPr>
        <p:spPr>
          <a:xfrm>
            <a:off x="745200" y="1775880"/>
            <a:ext cx="100548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사용중인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가 수행 가능한 연산에 한계가 있어 외부 계산 모듈의 도움을 받고있음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CPU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다른칩셋으로 바꾸어 해결 가능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 APB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프로토콜을 사용하기에 램에 접근하는 구조가 같은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라면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바꿔달기만 해도 동작 가능할 것으로 예상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0" name="TextBox 35"/>
          <p:cNvSpPr/>
          <p:nvPr/>
        </p:nvSpPr>
        <p:spPr>
          <a:xfrm flipH="1">
            <a:off x="434160" y="319752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성능적 개선방안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1" name="TextBox 36"/>
          <p:cNvSpPr/>
          <p:nvPr/>
        </p:nvSpPr>
        <p:spPr>
          <a:xfrm>
            <a:off x="745200" y="4487400"/>
            <a:ext cx="100548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APB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프로토콜이 아닌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AXI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사용하거나 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PCIe</a:t>
            </a:r>
            <a:r>
              <a:rPr lang="ko-KR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같은 파이프라인과 고속처리가 가능한 버스 프로토콜을 사용할 경우 패리페럴 병렬 접근이 가능하여 손실되는 클럭을 최소화 할 수 있을 것</a:t>
            </a:r>
            <a:r>
              <a:rPr lang="en-US" sz="18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280215-CB98-4006-87F6-4E49BC40D442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79"/>
          <p:cNvPicPr/>
          <p:nvPr/>
        </p:nvPicPr>
        <p:blipFill>
          <a:blip r:embed="rId2"/>
          <a:stretch/>
        </p:blipFill>
        <p:spPr>
          <a:xfrm>
            <a:off x="8211600" y="4825800"/>
            <a:ext cx="3308040" cy="107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그림 80"/>
          <p:cNvPicPr/>
          <p:nvPr/>
        </p:nvPicPr>
        <p:blipFill>
          <a:blip r:embed="rId3"/>
          <a:stretch/>
        </p:blipFill>
        <p:spPr>
          <a:xfrm>
            <a:off x="8215200" y="3385800"/>
            <a:ext cx="3304440" cy="138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Picture 4" descr="New and Improved SystemVerilog 1800-2017 - Verification Horizons"/>
          <p:cNvPicPr/>
          <p:nvPr/>
        </p:nvPicPr>
        <p:blipFill>
          <a:blip r:embed="rId4"/>
          <a:stretch/>
        </p:blipFill>
        <p:spPr>
          <a:xfrm>
            <a:off x="8211600" y="1908720"/>
            <a:ext cx="3308040" cy="141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Box 65"/>
          <p:cNvSpPr/>
          <p:nvPr/>
        </p:nvSpPr>
        <p:spPr>
          <a:xfrm>
            <a:off x="330480" y="5199120"/>
            <a:ext cx="707148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0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프로젝트 관리</a:t>
            </a: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GIT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20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시뮬레이션 및 회로 합성</a:t>
            </a: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VIVADO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CD6898-24B6-4CA1-9378-9B73C0B29E36}" type="slidenum">
              <a:t>4</a:t>
            </a:fld>
            <a:endParaRPr/>
          </a:p>
        </p:txBody>
      </p:sp>
      <p:pic>
        <p:nvPicPr>
          <p:cNvPr id="1036" name="Picture 12" descr="gcc 개요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66" y="3099472"/>
            <a:ext cx="4999704" cy="333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7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9900" b="1" u="none" strike="noStrik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4</a:t>
              </a:r>
              <a:endParaRPr lang="en-US" sz="199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74" name="TextBox 2"/>
            <p:cNvSpPr/>
            <p:nvPr/>
          </p:nvSpPr>
          <p:spPr>
            <a:xfrm>
              <a:off x="6818040" y="3912120"/>
              <a:ext cx="136080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소감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7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7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61D03E-B044-437D-8786-C78D1BDC517B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52"/>
          <p:cNvSpPr/>
          <p:nvPr/>
        </p:nvSpPr>
        <p:spPr>
          <a:xfrm flipH="1">
            <a:off x="434160" y="486000"/>
            <a:ext cx="9283680" cy="85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소감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8" name="TextBox 54"/>
          <p:cNvSpPr/>
          <p:nvPr/>
        </p:nvSpPr>
        <p:spPr>
          <a:xfrm>
            <a:off x="745200" y="2515320"/>
            <a:ext cx="3574080" cy="201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</p:txBody>
      </p:sp>
      <p:sp>
        <p:nvSpPr>
          <p:cNvPr id="179" name="TextBox 56"/>
          <p:cNvSpPr/>
          <p:nvPr/>
        </p:nvSpPr>
        <p:spPr>
          <a:xfrm>
            <a:off x="745200" y="1543680"/>
            <a:ext cx="93340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ko-KR" sz="18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센서 데이터 프로토콜의 이해가 부족하여 시뮬레이션하는데 문제가 발생 센서의 특성을 알기위해 데이터시트의 정보를 확실히 파악 하는것이 중요하다는것을 깨달음</a:t>
            </a: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.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297D42A-5BCA-4581-8737-A0ADBFB8B361}" type="slidenum"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57"/>
          <p:cNvSpPr/>
          <p:nvPr/>
        </p:nvSpPr>
        <p:spPr>
          <a:xfrm flipH="1">
            <a:off x="433800" y="486000"/>
            <a:ext cx="4869720" cy="16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PROJECT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GITHUB LINK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81" name="TextBox 28"/>
          <p:cNvSpPr/>
          <p:nvPr/>
        </p:nvSpPr>
        <p:spPr>
          <a:xfrm>
            <a:off x="6136200" y="5220000"/>
            <a:ext cx="521424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3000" b="0" u="sng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2"/>
              </a:rPr>
              <a:t>my RISC-V</a:t>
            </a:r>
            <a:r>
              <a:rPr lang="en-US" sz="2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← Click / Ctrl Click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https://github.com/</a:t>
            </a:r>
            <a:r>
              <a:rPr lang="en-US" sz="1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2"/>
              </a:rPr>
              <a:t>cong2738/my_RISC-V</a:t>
            </a:r>
            <a:r>
              <a:rPr lang="en-US" sz="1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06DCC1-123F-431E-BFD5-66D5AF6F2BE1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그룹 1"/>
          <p:cNvGrpSpPr/>
          <p:nvPr/>
        </p:nvGrpSpPr>
        <p:grpSpPr>
          <a:xfrm>
            <a:off x="180000" y="2340000"/>
            <a:ext cx="5376960" cy="4486320"/>
            <a:chOff x="180000" y="2340000"/>
            <a:chExt cx="5376960" cy="4486320"/>
          </a:xfrm>
        </p:grpSpPr>
        <p:sp>
          <p:nvSpPr>
            <p:cNvPr id="183" name="TextBox 61"/>
            <p:cNvSpPr/>
            <p:nvPr/>
          </p:nvSpPr>
          <p:spPr>
            <a:xfrm>
              <a:off x="180360" y="2340000"/>
              <a:ext cx="1863360" cy="31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맑은 고딕"/>
                <a:ea typeface="DejaVu Sans"/>
              </a:endParaRPr>
            </a:p>
          </p:txBody>
        </p:sp>
        <p:sp>
          <p:nvSpPr>
            <p:cNvPr id="184" name="TextBox 62"/>
            <p:cNvSpPr/>
            <p:nvPr/>
          </p:nvSpPr>
          <p:spPr>
            <a:xfrm>
              <a:off x="180360" y="5379840"/>
              <a:ext cx="307512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감사합니다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85" name="직선 연결선 1"/>
            <p:cNvCxnSpPr/>
            <p:nvPr/>
          </p:nvCxnSpPr>
          <p:spPr>
            <a:xfrm>
              <a:off x="180000" y="657504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86" name="직선 연결선 8"/>
            <p:cNvCxnSpPr/>
            <p:nvPr/>
          </p:nvCxnSpPr>
          <p:spPr>
            <a:xfrm>
              <a:off x="180000" y="682344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E972C5-0C00-43E0-A5CB-9AA7F1CD6415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67"/>
          <p:cNvSpPr/>
          <p:nvPr/>
        </p:nvSpPr>
        <p:spPr>
          <a:xfrm flipH="1">
            <a:off x="6479640" y="5580000"/>
            <a:ext cx="50540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92" name="직선 연결선 4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0B7AFA-B501-493A-8E7F-B1B1264A9ACF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7"/>
          <p:cNvSpPr/>
          <p:nvPr/>
        </p:nvSpPr>
        <p:spPr>
          <a:xfrm flipH="1">
            <a:off x="434160" y="486000"/>
            <a:ext cx="910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하드웨어적으로 구현한 인터페이스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4" name="TextBox 65"/>
          <p:cNvSpPr/>
          <p:nvPr/>
        </p:nvSpPr>
        <p:spPr>
          <a:xfrm>
            <a:off x="357840" y="1260000"/>
            <a:ext cx="940428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모듈을 추가할 때 마다 복잡해지는 데이터패스와 컨트롤유닛 – 비효율적임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5" name="그림 18"/>
          <p:cNvSpPr txBox="1"/>
          <p:nvPr/>
        </p:nvSpPr>
        <p:spPr>
          <a:xfrm>
            <a:off x="540000" y="1800000"/>
            <a:ext cx="8230680" cy="425160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0000" tIns="45000" rIns="90000" bIns="45000" anchor="t" anchorCtr="1">
            <a:no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z</a:t>
            </a: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06315B4-C790-4EA1-A741-D134E816D4B8}" type="slidenum"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60"/>
          <p:cNvSpPr/>
          <p:nvPr/>
        </p:nvSpPr>
        <p:spPr>
          <a:xfrm flipH="1">
            <a:off x="6479640" y="5580000"/>
            <a:ext cx="50540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 protocol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97" name="직선 연결선 10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1ACB20-2D78-43C4-9F9B-5A16956927A5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3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BUS</a:t>
            </a: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란</a:t>
            </a: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?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9" name="TextBox 66"/>
          <p:cNvSpPr/>
          <p:nvPr/>
        </p:nvSpPr>
        <p:spPr>
          <a:xfrm>
            <a:off x="405000" y="1514160"/>
            <a:ext cx="5355000" cy="222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BUS: 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데이터 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주소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제어신호를 전송하기 위한 통신경로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존재 의의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: CPU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하나의 거대한 데이터처리 장치로서 사용하기 위해 주변기기와 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규격화 된 프로토콜에 따라 연결해주어 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SW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부분과 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HW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부분을 뚜렷하게 구분해준다</a:t>
            </a: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0" name="그림 99"/>
          <p:cNvPicPr/>
          <p:nvPr/>
        </p:nvPicPr>
        <p:blipFill>
          <a:blip r:embed="rId2"/>
          <a:stretch/>
        </p:blipFill>
        <p:spPr>
          <a:xfrm>
            <a:off x="5940000" y="837000"/>
            <a:ext cx="5924160" cy="474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Box 58"/>
          <p:cNvSpPr/>
          <p:nvPr/>
        </p:nvSpPr>
        <p:spPr>
          <a:xfrm>
            <a:off x="5985000" y="5544720"/>
            <a:ext cx="53550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Stm32f103 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시스템 아키텍쳐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1C6980-CF7E-4F04-81E0-35CB343B190F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22"/>
          <p:cNvSpPr/>
          <p:nvPr/>
        </p:nvSpPr>
        <p:spPr>
          <a:xfrm flipH="1">
            <a:off x="434160" y="486000"/>
            <a:ext cx="775512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protocol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3" name="그림 102"/>
          <p:cNvPicPr/>
          <p:nvPr/>
        </p:nvPicPr>
        <p:blipFill>
          <a:blip r:embed="rId2"/>
          <a:stretch/>
        </p:blipFill>
        <p:spPr>
          <a:xfrm>
            <a:off x="4481280" y="1440000"/>
            <a:ext cx="7038720" cy="496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Box 59"/>
          <p:cNvSpPr/>
          <p:nvPr/>
        </p:nvSpPr>
        <p:spPr>
          <a:xfrm>
            <a:off x="405000" y="1514160"/>
            <a:ext cx="3915000" cy="527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PWRITE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에 따라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모드 설정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PSEL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 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선택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PEN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동작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peripheral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의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READY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신호를 통해 완료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는 모든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메모리로서 인식 모든 신호의 구조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(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)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은 동일함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결과적으로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 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부분과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부분을 완전히 격리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설계에 용이함 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3588F6E-4260-4BB7-A7A3-B06A718C8D60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3581</TotalTime>
  <Words>517</Words>
  <Application>Microsoft Office PowerPoint</Application>
  <PresentationFormat>와이드스크린</PresentationFormat>
  <Paragraphs>151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43</vt:i4>
      </vt:variant>
    </vt:vector>
  </HeadingPairs>
  <TitlesOfParts>
    <vt:vector size="59" baseType="lpstr">
      <vt:lpstr>Pretendard</vt:lpstr>
      <vt:lpstr>Pretendard Black</vt:lpstr>
      <vt:lpstr>맑은 고딕</vt:lpstr>
      <vt:lpstr>Arial</vt:lpstr>
      <vt:lpstr>DejaVu Sans</vt:lpstr>
      <vt:lpstr>Symbol</vt:lpstr>
      <vt:lpstr>Wingdings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Yu Saebyeol</dc:creator>
  <dc:description/>
  <cp:lastModifiedBy>kccistc</cp:lastModifiedBy>
  <cp:revision>351</cp:revision>
  <dcterms:created xsi:type="dcterms:W3CDTF">2022-08-03T01:14:38Z</dcterms:created>
  <dcterms:modified xsi:type="dcterms:W3CDTF">2025-05-07T07:50:01Z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와이드스크린</vt:lpwstr>
  </property>
  <property fmtid="{D5CDD505-2E9C-101B-9397-08002B2CF9AE}" pid="4" name="Slides">
    <vt:i4>44</vt:i4>
  </property>
</Properties>
</file>